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TW"/>
    </a:defPPr>
    <a:lvl1pPr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776" y="166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0889;&#22763;&#35542;&#25991;\Accaurc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Accuracy</c:v>
          </c:tx>
          <c:invertIfNegative val="0"/>
          <c:cat>
            <c:strRef>
              <c:f>工作表1!$A$1:$A$5</c:f>
              <c:strCache>
                <c:ptCount val="5"/>
                <c:pt idx="0">
                  <c:v>Kmin</c:v>
                </c:pt>
                <c:pt idx="1">
                  <c:v>Geimini</c:v>
                </c:pt>
                <c:pt idx="2">
                  <c:v>DroidDream</c:v>
                </c:pt>
                <c:pt idx="3">
                  <c:v>BaseBridge</c:v>
                </c:pt>
                <c:pt idx="4">
                  <c:v>DroidDream Light</c:v>
                </c:pt>
              </c:strCache>
            </c:strRef>
          </c:cat>
          <c:val>
            <c:numRef>
              <c:f>工作表1!$B$1:$B$5</c:f>
              <c:numCache>
                <c:formatCode>0.00%</c:formatCode>
                <c:ptCount val="5"/>
                <c:pt idx="0">
                  <c:v>1</c:v>
                </c:pt>
                <c:pt idx="1">
                  <c:v>0.98129999999999995</c:v>
                </c:pt>
                <c:pt idx="2">
                  <c:v>1</c:v>
                </c:pt>
                <c:pt idx="3">
                  <c:v>1</c:v>
                </c:pt>
                <c:pt idx="4">
                  <c:v>0.99019999999999997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110016"/>
        <c:axId val="139293440"/>
      </c:barChart>
      <c:catAx>
        <c:axId val="113110016"/>
        <c:scaling>
          <c:orientation val="minMax"/>
        </c:scaling>
        <c:delete val="0"/>
        <c:axPos val="b"/>
        <c:majorTickMark val="none"/>
        <c:minorTickMark val="none"/>
        <c:tickLblPos val="nextTo"/>
        <c:crossAx val="139293440"/>
        <c:crosses val="autoZero"/>
        <c:auto val="1"/>
        <c:lblAlgn val="ctr"/>
        <c:lblOffset val="100"/>
        <c:noMultiLvlLbl val="0"/>
      </c:catAx>
      <c:valAx>
        <c:axId val="139293440"/>
        <c:scaling>
          <c:orientation val="minMax"/>
          <c:max val="1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600"/>
                </a:pPr>
                <a:r>
                  <a:rPr lang="en-US" sz="600"/>
                  <a:t>Percentage</a:t>
                </a:r>
                <a:endParaRPr lang="zh-TW" sz="600"/>
              </a:p>
            </c:rich>
          </c:tx>
          <c:layout/>
          <c:overlay val="0"/>
        </c:title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600"/>
            </a:pPr>
            <a:endParaRPr lang="zh-TW"/>
          </a:p>
        </c:txPr>
        <c:crossAx val="11311001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600"/>
            </a:pPr>
            <a:endParaRPr lang="zh-TW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82754-E576-45AB-A5FE-989FD1F611E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9D9DF9-D4B1-4C7C-B461-9B9A77BC0C4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45EDBC-7A27-42C0-AEA9-68279691624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31D4E0-ADC5-472B-9484-ED57BF0E4F2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04741-4784-45D3-BFEA-70D88890E83F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8A6A53-29CA-40E1-AA72-CAE62763D64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497C7A-2506-4EC2-A8D6-25BE3BDC3CD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D07C0E-FD21-46D9-ADDA-C2C4AE88008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2D77A8-980E-44DC-AA98-A6EDBC10E81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E211D-56DB-4000-AD68-1B1701F3E82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B28531-A710-4FB5-8931-D1EE60C431D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70" tIns="27935" rIns="55870" bIns="279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l">
              <a:defRPr sz="9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79C48E26-374D-4766-9A13-EFF9E392A3E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209550" indent="-209550" algn="l" defTabSz="5588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58800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2pPr>
      <a:lvl3pPr marL="698500" indent="-139700" algn="l" defTabSz="558800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977900" indent="-139700" algn="l" defTabSz="558800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257300" indent="-139700" algn="l" defTabSz="558800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7145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1717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6289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0861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ApproachFlowchartsymbol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5" y="1825626"/>
            <a:ext cx="3798959" cy="240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6200" y="50800"/>
            <a:ext cx="678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558800">
              <a:defRPr/>
            </a:pPr>
            <a:r>
              <a:rPr lang="en-US" altLang="zh-TW" sz="2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Identifying Malicious Applications by Behavioral Similarity on Android Platforms</a:t>
            </a:r>
            <a:endParaRPr lang="en-US" altLang="zh-TW" sz="24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469900" y="882650"/>
            <a:ext cx="295218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558800">
              <a:spcBef>
                <a:spcPct val="50000"/>
              </a:spcBef>
            </a:pPr>
            <a:r>
              <a:rPr lang="en-US" altLang="zh-TW" sz="2000" dirty="0">
                <a:latin typeface="Times New Roman" pitchFamily="18" charset="0"/>
                <a:ea typeface="標楷體" pitchFamily="65" charset="-120"/>
              </a:rPr>
              <a:t>Student: </a:t>
            </a:r>
            <a:r>
              <a:rPr lang="en-US" altLang="zh-TW" sz="2000" dirty="0" err="1" smtClean="0">
                <a:latin typeface="Times New Roman" pitchFamily="18" charset="0"/>
                <a:ea typeface="標楷體" pitchFamily="65" charset="-120"/>
              </a:rPr>
              <a:t>Chien</a:t>
            </a:r>
            <a:r>
              <a:rPr lang="en-US" altLang="zh-TW" sz="2000" dirty="0" smtClean="0">
                <a:latin typeface="Times New Roman" pitchFamily="18" charset="0"/>
                <a:ea typeface="標楷體" pitchFamily="65" charset="-120"/>
              </a:rPr>
              <a:t>-Hung Chen</a:t>
            </a:r>
            <a:r>
              <a:rPr lang="en-US" altLang="zh-TW" sz="2000" dirty="0">
                <a:ea typeface="標楷體" pitchFamily="65" charset="-120"/>
              </a:rPr>
              <a:t/>
            </a:r>
            <a:br>
              <a:rPr lang="en-US" altLang="zh-TW" sz="2000" dirty="0">
                <a:ea typeface="標楷體" pitchFamily="65" charset="-120"/>
              </a:rPr>
            </a:br>
            <a:r>
              <a:rPr lang="zh-TW" altLang="en-US" sz="2000" dirty="0">
                <a:ea typeface="標楷體" pitchFamily="65" charset="-120"/>
              </a:rPr>
              <a:t>學生</a:t>
            </a:r>
            <a:r>
              <a:rPr lang="zh-TW" altLang="en-US" sz="2000" dirty="0" smtClean="0">
                <a:ea typeface="標楷體" pitchFamily="65" charset="-120"/>
              </a:rPr>
              <a:t>：</a:t>
            </a:r>
            <a:r>
              <a:rPr lang="zh-TW" altLang="en-US" sz="2000" dirty="0">
                <a:ea typeface="標楷體" pitchFamily="65" charset="-120"/>
              </a:rPr>
              <a:t>陳健宏</a:t>
            </a:r>
          </a:p>
        </p:txBody>
      </p:sp>
      <p:sp>
        <p:nvSpPr>
          <p:cNvPr id="1029" name="Text Box 9"/>
          <p:cNvSpPr txBox="1">
            <a:spLocks noChangeArrowheads="1"/>
          </p:cNvSpPr>
          <p:nvPr/>
        </p:nvSpPr>
        <p:spPr bwMode="auto">
          <a:xfrm>
            <a:off x="3594100" y="882650"/>
            <a:ext cx="2603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558800">
              <a:spcBef>
                <a:spcPct val="50000"/>
              </a:spcBef>
            </a:pPr>
            <a:r>
              <a:rPr lang="en-US" altLang="zh-TW" sz="2000">
                <a:latin typeface="Times New Roman" pitchFamily="18" charset="0"/>
                <a:ea typeface="標楷體" pitchFamily="65" charset="-120"/>
              </a:rPr>
              <a:t>Advisor: Ying-Dar Lin</a:t>
            </a:r>
            <a:br>
              <a:rPr lang="en-US" altLang="zh-TW" sz="2000">
                <a:latin typeface="Times New Roman" pitchFamily="18" charset="0"/>
                <a:ea typeface="標楷體" pitchFamily="65" charset="-120"/>
              </a:rPr>
            </a:br>
            <a:r>
              <a:rPr lang="zh-TW" altLang="en-US" sz="2000">
                <a:ea typeface="標楷體" pitchFamily="65" charset="-120"/>
              </a:rPr>
              <a:t>指導教授：林盈達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0" y="1825626"/>
            <a:ext cx="309880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558800">
              <a:defRPr/>
            </a:pPr>
            <a:r>
              <a:rPr lang="en-US" altLang="zh-TW" sz="1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Problems:</a:t>
            </a:r>
            <a:endParaRPr lang="en-US" altLang="zh-TW" sz="14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Detect Android malicious applications</a:t>
            </a:r>
          </a:p>
          <a:p>
            <a:pPr marL="673200" lvl="1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Repackage </a:t>
            </a: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malicious code into benign 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applications</a:t>
            </a:r>
          </a:p>
          <a:p>
            <a:pPr marL="673200" lvl="1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Obfuscation</a:t>
            </a:r>
            <a:endParaRPr lang="en-US" altLang="zh-TW" sz="14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34" name="Text Box 97"/>
          <p:cNvSpPr txBox="1">
            <a:spLocks noChangeArrowheads="1"/>
          </p:cNvSpPr>
          <p:nvPr/>
        </p:nvSpPr>
        <p:spPr bwMode="auto">
          <a:xfrm>
            <a:off x="3137550" y="4215965"/>
            <a:ext cx="3516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 smtClean="0">
                <a:latin typeface="Times New Roman" pitchFamily="18" charset="0"/>
              </a:rPr>
              <a:t>Overview of System </a:t>
            </a:r>
            <a:r>
              <a:rPr lang="en-US" altLang="zh-TW" sz="1400" b="1" dirty="0">
                <a:latin typeface="Times New Roman" pitchFamily="18" charset="0"/>
              </a:rPr>
              <a:t>Call </a:t>
            </a:r>
            <a:r>
              <a:rPr lang="en-US" altLang="zh-TW" sz="1400" b="1" dirty="0" smtClean="0">
                <a:latin typeface="Times New Roman" pitchFamily="18" charset="0"/>
              </a:rPr>
              <a:t> </a:t>
            </a:r>
            <a:r>
              <a:rPr lang="en-US" altLang="zh-TW" sz="1400" b="1" dirty="0">
                <a:latin typeface="Times New Roman" pitchFamily="18" charset="0"/>
              </a:rPr>
              <a:t>Processing</a:t>
            </a:r>
          </a:p>
        </p:txBody>
      </p:sp>
      <p:sp>
        <p:nvSpPr>
          <p:cNvPr id="2146" name="Text Box 98"/>
          <p:cNvSpPr txBox="1">
            <a:spLocks noChangeArrowheads="1"/>
          </p:cNvSpPr>
          <p:nvPr/>
        </p:nvSpPr>
        <p:spPr bwMode="auto">
          <a:xfrm>
            <a:off x="80081" y="5657235"/>
            <a:ext cx="3167403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58800">
              <a:defRPr/>
            </a:pPr>
            <a:r>
              <a:rPr lang="en-US" altLang="zh-TW" sz="1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Evaluation:</a:t>
            </a:r>
            <a:endParaRPr lang="en-US" altLang="zh-TW" sz="14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l" defTabSz="558800">
              <a:buFontTx/>
              <a:buChar char="•"/>
            </a:pP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Observe 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 minutes </a:t>
            </a: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 each</a:t>
            </a:r>
          </a:p>
          <a:p>
            <a:pPr algn="l" defTabSz="558800"/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applications (5 types malicious samples and  100 benign samples) </a:t>
            </a:r>
            <a:endParaRPr lang="en-US" altLang="zh-TW" sz="14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Accuracy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 97.6% </a:t>
            </a:r>
          </a:p>
          <a:p>
            <a:pPr marL="673200" lvl="1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False Positive in 100 benign samples : 2</a:t>
            </a:r>
          </a:p>
          <a:p>
            <a:pPr marL="673200" lvl="1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False Negative in 25 malicious samples: 1</a:t>
            </a:r>
          </a:p>
        </p:txBody>
      </p:sp>
      <p:sp>
        <p:nvSpPr>
          <p:cNvPr id="1037" name="Rectangle 104"/>
          <p:cNvSpPr>
            <a:spLocks noChangeArrowheads="1"/>
          </p:cNvSpPr>
          <p:nvPr/>
        </p:nvSpPr>
        <p:spPr bwMode="auto">
          <a:xfrm>
            <a:off x="3885178" y="9507577"/>
            <a:ext cx="19912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558800"/>
            <a:r>
              <a:rPr lang="en-US" altLang="zh-TW" sz="1400" b="1" i="1" dirty="0" smtClean="0">
                <a:solidFill>
                  <a:srgbClr val="FF66CC"/>
                </a:solidFill>
                <a:latin typeface="Times New Roman" pitchFamily="18" charset="0"/>
              </a:rPr>
              <a:t>High </a:t>
            </a:r>
            <a:r>
              <a:rPr lang="en-US" altLang="zh-TW" sz="1400" b="1" i="1" dirty="0" smtClean="0">
                <a:solidFill>
                  <a:srgbClr val="FF66CC"/>
                </a:solidFill>
                <a:latin typeface="Times New Roman" pitchFamily="18" charset="0"/>
              </a:rPr>
              <a:t>detection accuracy</a:t>
            </a:r>
            <a:endParaRPr lang="en-US" altLang="zh-TW" sz="1400" b="1" i="1" dirty="0">
              <a:solidFill>
                <a:srgbClr val="FF66CC"/>
              </a:solidFill>
              <a:latin typeface="Times New Roman" pitchFamily="18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0" y="3413331"/>
            <a:ext cx="335279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58800">
              <a:defRPr/>
            </a:pPr>
            <a:r>
              <a:rPr lang="en-US" altLang="zh-TW" sz="1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Approach:</a:t>
            </a: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Use common 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system call    subsequences 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to detect the same malicious 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code </a:t>
            </a:r>
            <a:endParaRPr lang="en-US" altLang="zh-TW" sz="14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Extract common system call subsequences by </a:t>
            </a:r>
            <a:r>
              <a:rPr lang="en-US" altLang="zh-TW" sz="1400" b="1" i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Longest Common Substring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algorithm</a:t>
            </a: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Filter subsequences by </a:t>
            </a:r>
            <a:r>
              <a:rPr lang="en-US" altLang="zh-TW" sz="1400" b="1" i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Bayes Probability 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model</a:t>
            </a: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endParaRPr lang="en-US" altLang="zh-TW" sz="14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2178635"/>
              </p:ext>
            </p:extLst>
          </p:nvPr>
        </p:nvGraphicFramePr>
        <p:xfrm>
          <a:off x="3285583" y="4646583"/>
          <a:ext cx="3431261" cy="2128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4" imgW="8543359" imgH="5292588" progId="Visio.Drawing.11">
                  <p:embed/>
                </p:oleObj>
              </mc:Choice>
              <mc:Fallback>
                <p:oleObj name="Visio" r:id="rId4" imgW="8543359" imgH="5292588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5583" y="4646583"/>
                        <a:ext cx="3431261" cy="212825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97"/>
          <p:cNvSpPr txBox="1">
            <a:spLocks noChangeArrowheads="1"/>
          </p:cNvSpPr>
          <p:nvPr/>
        </p:nvSpPr>
        <p:spPr bwMode="auto">
          <a:xfrm>
            <a:off x="3175650" y="6774834"/>
            <a:ext cx="3516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>
                <a:latin typeface="Times New Roman" pitchFamily="18" charset="0"/>
              </a:rPr>
              <a:t>Experiment Environment</a:t>
            </a:r>
          </a:p>
        </p:txBody>
      </p:sp>
      <p:graphicFrame>
        <p:nvGraphicFramePr>
          <p:cNvPr id="24" name="圖表 23"/>
          <p:cNvGraphicFramePr/>
          <p:nvPr>
            <p:extLst>
              <p:ext uri="{D42A27DB-BD31-4B8C-83A1-F6EECF244321}">
                <p14:modId xmlns:p14="http://schemas.microsoft.com/office/powerpoint/2010/main" val="1365260110"/>
              </p:ext>
            </p:extLst>
          </p:nvPr>
        </p:nvGraphicFramePr>
        <p:xfrm>
          <a:off x="2876550" y="7489371"/>
          <a:ext cx="3908225" cy="1987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6" name="矩形 25"/>
          <p:cNvSpPr/>
          <p:nvPr/>
        </p:nvSpPr>
        <p:spPr>
          <a:xfrm>
            <a:off x="412750" y="7934323"/>
            <a:ext cx="884535" cy="4422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Benign Application</a:t>
            </a:r>
            <a:endParaRPr lang="zh-TW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1696740" y="7934323"/>
            <a:ext cx="884535" cy="4422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Malicious Code</a:t>
            </a:r>
            <a:endParaRPr lang="zh-TW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976195" y="8788199"/>
            <a:ext cx="1077746" cy="4422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Repackaged Application</a:t>
            </a:r>
            <a:endParaRPr lang="zh-TW" altLang="en-US" dirty="0"/>
          </a:p>
        </p:txBody>
      </p:sp>
      <p:cxnSp>
        <p:nvCxnSpPr>
          <p:cNvPr id="29" name="直線單箭頭接點 28"/>
          <p:cNvCxnSpPr>
            <a:stCxn id="26" idx="2"/>
            <a:endCxn id="28" idx="0"/>
          </p:cNvCxnSpPr>
          <p:nvPr/>
        </p:nvCxnSpPr>
        <p:spPr>
          <a:xfrm>
            <a:off x="855018" y="8376591"/>
            <a:ext cx="660050" cy="411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>
            <a:stCxn id="27" idx="2"/>
            <a:endCxn id="28" idx="0"/>
          </p:cNvCxnSpPr>
          <p:nvPr/>
        </p:nvCxnSpPr>
        <p:spPr>
          <a:xfrm flipH="1">
            <a:off x="1515068" y="8376591"/>
            <a:ext cx="623940" cy="411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114</Words>
  <Application>Microsoft Office PowerPoint</Application>
  <PresentationFormat>A4 紙張 (210x297 公釐)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3" baseType="lpstr">
      <vt:lpstr>預設簡報設計</vt:lpstr>
      <vt:lpstr>Visio</vt:lpstr>
      <vt:lpstr>PowerPoint 簡報</vt:lpstr>
    </vt:vector>
  </TitlesOfParts>
  <Company>CIS, NCTU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Pachinko Lin</dc:creator>
  <cp:lastModifiedBy>chchen</cp:lastModifiedBy>
  <cp:revision>61</cp:revision>
  <dcterms:created xsi:type="dcterms:W3CDTF">2005-12-01T03:31:04Z</dcterms:created>
  <dcterms:modified xsi:type="dcterms:W3CDTF">2012-07-04T08:49:05Z</dcterms:modified>
</cp:coreProperties>
</file>